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076137665" r:id="rId2"/>
    <p:sldId id="258" r:id="rId3"/>
    <p:sldId id="2076137680" r:id="rId4"/>
    <p:sldId id="2076137687" r:id="rId5"/>
    <p:sldId id="2076137681" r:id="rId6"/>
    <p:sldId id="2076137682" r:id="rId7"/>
    <p:sldId id="2076137688" r:id="rId8"/>
    <p:sldId id="2076137683" r:id="rId9"/>
    <p:sldId id="2076137685" r:id="rId10"/>
    <p:sldId id="2076137684" r:id="rId11"/>
    <p:sldId id="20761376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05722-B9C8-4712-86F4-B8ED0A0DC09A}" v="55" dt="2026-05-13T08:36:05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dy, Aby" userId="a1ce79a7-628b-46b4-a82e-be9c7a14da94" providerId="ADAL" clId="{A942ABD4-F31F-4C94-A574-783D2F9C9182}"/>
    <pc:docChg chg="custSel addSld modSld">
      <pc:chgData name="Hardy, Aby" userId="a1ce79a7-628b-46b4-a82e-be9c7a14da94" providerId="ADAL" clId="{A942ABD4-F31F-4C94-A574-783D2F9C9182}" dt="2026-05-13T08:36:05.870" v="457" actId="1076"/>
      <pc:docMkLst>
        <pc:docMk/>
      </pc:docMkLst>
      <pc:sldChg chg="delSp mod">
        <pc:chgData name="Hardy, Aby" userId="a1ce79a7-628b-46b4-a82e-be9c7a14da94" providerId="ADAL" clId="{A942ABD4-F31F-4C94-A574-783D2F9C9182}" dt="2026-05-12T07:58:42.855" v="0" actId="478"/>
        <pc:sldMkLst>
          <pc:docMk/>
          <pc:sldMk cId="4127402673" sldId="2076137665"/>
        </pc:sldMkLst>
        <pc:spChg chg="del">
          <ac:chgData name="Hardy, Aby" userId="a1ce79a7-628b-46b4-a82e-be9c7a14da94" providerId="ADAL" clId="{A942ABD4-F31F-4C94-A574-783D2F9C9182}" dt="2026-05-12T07:58:42.855" v="0" actId="478"/>
          <ac:spMkLst>
            <pc:docMk/>
            <pc:sldMk cId="4127402673" sldId="2076137665"/>
            <ac:spMk id="9" creationId="{B744201B-1791-E4ED-C78E-75495B906823}"/>
          </ac:spMkLst>
        </pc:spChg>
      </pc:sldChg>
      <pc:sldChg chg="modSp mod">
        <pc:chgData name="Hardy, Aby" userId="a1ce79a7-628b-46b4-a82e-be9c7a14da94" providerId="ADAL" clId="{A942ABD4-F31F-4C94-A574-783D2F9C9182}" dt="2026-05-12T07:59:01.245" v="3" actId="14100"/>
        <pc:sldMkLst>
          <pc:docMk/>
          <pc:sldMk cId="2622816329" sldId="2076137680"/>
        </pc:sldMkLst>
        <pc:spChg chg="mod">
          <ac:chgData name="Hardy, Aby" userId="a1ce79a7-628b-46b4-a82e-be9c7a14da94" providerId="ADAL" clId="{A942ABD4-F31F-4C94-A574-783D2F9C9182}" dt="2026-05-12T07:58:56.888" v="1" actId="1076"/>
          <ac:spMkLst>
            <pc:docMk/>
            <pc:sldMk cId="2622816329" sldId="2076137680"/>
            <ac:spMk id="2" creationId="{FC174F6A-03A4-A137-6141-4AFB9DB9B50D}"/>
          </ac:spMkLst>
        </pc:spChg>
        <pc:spChg chg="mod">
          <ac:chgData name="Hardy, Aby" userId="a1ce79a7-628b-46b4-a82e-be9c7a14da94" providerId="ADAL" clId="{A942ABD4-F31F-4C94-A574-783D2F9C9182}" dt="2026-05-12T07:59:01.245" v="3" actId="14100"/>
          <ac:spMkLst>
            <pc:docMk/>
            <pc:sldMk cId="2622816329" sldId="2076137680"/>
            <ac:spMk id="3" creationId="{652F463B-2CFC-7DFD-57D9-6F0DFE869AA6}"/>
          </ac:spMkLst>
        </pc:spChg>
      </pc:sldChg>
      <pc:sldChg chg="delSp modSp mod">
        <pc:chgData name="Hardy, Aby" userId="a1ce79a7-628b-46b4-a82e-be9c7a14da94" providerId="ADAL" clId="{A942ABD4-F31F-4C94-A574-783D2F9C9182}" dt="2026-05-13T08:35:38.498" v="408" actId="478"/>
        <pc:sldMkLst>
          <pc:docMk/>
          <pc:sldMk cId="4017745163" sldId="2076137682"/>
        </pc:sldMkLst>
        <pc:spChg chg="mod">
          <ac:chgData name="Hardy, Aby" userId="a1ce79a7-628b-46b4-a82e-be9c7a14da94" providerId="ADAL" clId="{A942ABD4-F31F-4C94-A574-783D2F9C9182}" dt="2026-05-13T08:35:24.449" v="405" actId="20577"/>
          <ac:spMkLst>
            <pc:docMk/>
            <pc:sldMk cId="4017745163" sldId="2076137682"/>
            <ac:spMk id="2" creationId="{0FEF9511-2EE0-B2B0-BA05-490B71C3AA9E}"/>
          </ac:spMkLst>
        </pc:spChg>
        <pc:spChg chg="mod">
          <ac:chgData name="Hardy, Aby" userId="a1ce79a7-628b-46b4-a82e-be9c7a14da94" providerId="ADAL" clId="{A942ABD4-F31F-4C94-A574-783D2F9C9182}" dt="2026-05-13T08:35:30.916" v="406" actId="1076"/>
          <ac:spMkLst>
            <pc:docMk/>
            <pc:sldMk cId="4017745163" sldId="2076137682"/>
            <ac:spMk id="4" creationId="{AA2D094B-0104-2462-EF94-0D05B2125933}"/>
          </ac:spMkLst>
        </pc:spChg>
        <pc:spChg chg="mod">
          <ac:chgData name="Hardy, Aby" userId="a1ce79a7-628b-46b4-a82e-be9c7a14da94" providerId="ADAL" clId="{A942ABD4-F31F-4C94-A574-783D2F9C9182}" dt="2026-05-13T08:35:33.210" v="407" actId="1076"/>
          <ac:spMkLst>
            <pc:docMk/>
            <pc:sldMk cId="4017745163" sldId="2076137682"/>
            <ac:spMk id="5" creationId="{89A313EA-1859-3B63-C9FA-AF3BDD996ED7}"/>
          </ac:spMkLst>
        </pc:spChg>
        <pc:spChg chg="mod">
          <ac:chgData name="Hardy, Aby" userId="a1ce79a7-628b-46b4-a82e-be9c7a14da94" providerId="ADAL" clId="{A942ABD4-F31F-4C94-A574-783D2F9C9182}" dt="2026-05-13T07:29:20.178" v="6" actId="1076"/>
          <ac:spMkLst>
            <pc:docMk/>
            <pc:sldMk cId="4017745163" sldId="2076137682"/>
            <ac:spMk id="6" creationId="{0FA5CCB2-B452-0D4D-5704-958CDD4DFD2D}"/>
          </ac:spMkLst>
        </pc:spChg>
        <pc:picChg chg="del">
          <ac:chgData name="Hardy, Aby" userId="a1ce79a7-628b-46b4-a82e-be9c7a14da94" providerId="ADAL" clId="{A942ABD4-F31F-4C94-A574-783D2F9C9182}" dt="2026-05-13T08:35:38.498" v="408" actId="478"/>
          <ac:picMkLst>
            <pc:docMk/>
            <pc:sldMk cId="4017745163" sldId="2076137682"/>
            <ac:picMk id="3" creationId="{D5ECAD47-9D12-6C8C-E8BC-132677B9A5F0}"/>
          </ac:picMkLst>
        </pc:picChg>
      </pc:sldChg>
      <pc:sldChg chg="modSp mod modAnim">
        <pc:chgData name="Hardy, Aby" userId="a1ce79a7-628b-46b4-a82e-be9c7a14da94" providerId="ADAL" clId="{A942ABD4-F31F-4C94-A574-783D2F9C9182}" dt="2026-05-13T08:36:05.870" v="457" actId="1076"/>
        <pc:sldMkLst>
          <pc:docMk/>
          <pc:sldMk cId="3791221680" sldId="2076137683"/>
        </pc:sldMkLst>
        <pc:spChg chg="mod">
          <ac:chgData name="Hardy, Aby" userId="a1ce79a7-628b-46b4-a82e-be9c7a14da94" providerId="ADAL" clId="{A942ABD4-F31F-4C94-A574-783D2F9C9182}" dt="2026-05-13T08:36:03.126" v="456" actId="1076"/>
          <ac:spMkLst>
            <pc:docMk/>
            <pc:sldMk cId="3791221680" sldId="2076137683"/>
            <ac:spMk id="2" creationId="{002DA3D2-EF31-3161-347C-487C3824A549}"/>
          </ac:spMkLst>
        </pc:spChg>
        <pc:picChg chg="mod">
          <ac:chgData name="Hardy, Aby" userId="a1ce79a7-628b-46b4-a82e-be9c7a14da94" providerId="ADAL" clId="{A942ABD4-F31F-4C94-A574-783D2F9C9182}" dt="2026-05-13T08:36:05.870" v="457" actId="1076"/>
          <ac:picMkLst>
            <pc:docMk/>
            <pc:sldMk cId="3791221680" sldId="2076137683"/>
            <ac:picMk id="1026" creationId="{8374FE8E-DC66-1883-2FB0-41E3CB8DD73D}"/>
          </ac:picMkLst>
        </pc:picChg>
      </pc:sldChg>
      <pc:sldChg chg="modSp new mod">
        <pc:chgData name="Hardy, Aby" userId="a1ce79a7-628b-46b4-a82e-be9c7a14da94" providerId="ADAL" clId="{A942ABD4-F31F-4C94-A574-783D2F9C9182}" dt="2026-05-13T08:35:04.169" v="402" actId="20577"/>
        <pc:sldMkLst>
          <pc:docMk/>
          <pc:sldMk cId="3260136775" sldId="2076137688"/>
        </pc:sldMkLst>
        <pc:spChg chg="mod">
          <ac:chgData name="Hardy, Aby" userId="a1ce79a7-628b-46b4-a82e-be9c7a14da94" providerId="ADAL" clId="{A942ABD4-F31F-4C94-A574-783D2F9C9182}" dt="2026-05-13T08:33:31.992" v="44" actId="20577"/>
          <ac:spMkLst>
            <pc:docMk/>
            <pc:sldMk cId="3260136775" sldId="2076137688"/>
            <ac:spMk id="2" creationId="{6B06B216-EE1D-1FD0-3C54-60C13A9BAF58}"/>
          </ac:spMkLst>
        </pc:spChg>
        <pc:spChg chg="mod">
          <ac:chgData name="Hardy, Aby" userId="a1ce79a7-628b-46b4-a82e-be9c7a14da94" providerId="ADAL" clId="{A942ABD4-F31F-4C94-A574-783D2F9C9182}" dt="2026-05-13T08:35:04.169" v="402" actId="20577"/>
          <ac:spMkLst>
            <pc:docMk/>
            <pc:sldMk cId="3260136775" sldId="2076137688"/>
            <ac:spMk id="3" creationId="{561CD728-113F-E474-1EDA-35D8721804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EE058-706B-431C-9A9C-FA4369B50C82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D2BA5-F51E-4E88-83CD-6F3F3F84F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6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2E151-FFE3-56E3-48F3-41068811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0A824D-936B-2B56-D729-D66630FC9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75CD9-EA7E-261A-63FC-7C162BB5F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7CF60-0B57-2171-B140-66996D652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35D15-24CD-435B-ACCE-90DACC97AF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25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reform is significant, but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wider agenda reshapes curriculum, accountability, workforce, engagement and disadvantage strategies for all schools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D2BA5-F51E-4E88-83CD-6F3F3F84F5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8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2F060-DD49-D96B-454F-6DD30B9C3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39007-C239-4B87-85DF-2338B87FF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90B494-C48B-B35C-53D2-169F72719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5E1B7-372A-F90A-367A-DFDD403C2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35D15-24CD-435B-ACCE-90DACC97AF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0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61834-DE8C-F8C6-1FFA-48DD6C38A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C13D4C-5B36-458C-DDF9-D93FBC7C3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B35DB8-5E63-3876-0D34-B16BF4D13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0A7BE-B6A2-B815-ABA9-8476FD295C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35D15-24CD-435B-ACCE-90DACC97AF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43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65C46-E6F8-248F-B06C-C343796D5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5CBD74-3E73-7D76-B967-01D2EC2B1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1D440-9289-9F51-36F8-9E1AB3FFD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EC31F-80D0-A5FA-0EC0-7CE01B88D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35D15-24CD-435B-ACCE-90DACC97AF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33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152FB-CB73-DAEE-1F11-98FF94A24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5DF48E-81E7-F554-EF8D-8561B76FA6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16161C-23FD-333C-C9C4-DD3610293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DCFCA-83AD-91EB-28BF-71A3ED7999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35D15-24CD-435B-ACCE-90DACC97AF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817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37513-5116-69A6-1AE3-DCE7F0697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747B6F-5738-AE3C-5113-0A709B791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09553C-084F-4971-9F7C-F1C5F572C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29218-9EF5-EC80-A7B7-183467B96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35D15-24CD-435B-ACCE-90DACC97AF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04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B753F5F7-D778-6843-831A-ED5C9217C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695B1-00CC-6640-AB8F-A7E4E7A98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8696"/>
            <a:ext cx="5926667" cy="2281237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2A01D-2CA2-6749-ABCB-BF3761AFE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5926667" cy="71966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7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84593F3-AE23-7F47-8739-2D8D69A37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A676F9-F57A-A349-A742-74A85D9A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BA71-9911-4547-A981-667AD7529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01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9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2800" y="609600"/>
            <a:ext cx="10363200" cy="4343400"/>
          </a:xfrm>
        </p:spPr>
        <p:txBody>
          <a:bodyPr/>
          <a:lstStyle>
            <a:lvl1pPr>
              <a:defRPr sz="4800" b="1"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A89E66-9093-4512-AFC5-F5E92DE41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F3908A-0F3B-4B84-B7CD-2B280B52E7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EAA2D-53D4-4463-BC46-E13B6E1E0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63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31894-2BBB-864B-BB1D-D7F9A0C2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61731-432F-8743-A453-F69FB236F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98FB6-6922-A34C-A1CC-4D741A8EC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1DFA-7B3A-8049-BB09-57C98F640145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B2C7-7E38-1340-9B9C-E0C530844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640B7-887B-4749-8861-626CD2810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5140-C4D8-AB42-98BB-1331D72A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v.uk/government/publications/every-child-achieving-and-thriv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DE089-660C-47A4-E392-AE040FEAB97A}"/>
              </a:ext>
            </a:extLst>
          </p:cNvPr>
          <p:cNvSpPr txBox="1"/>
          <p:nvPr/>
        </p:nvSpPr>
        <p:spPr>
          <a:xfrm>
            <a:off x="3287486" y="1643743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SEND Headlines and the White Paper – Every Child Achieving and Thriving</a:t>
            </a:r>
          </a:p>
          <a:p>
            <a:pPr algn="ctr"/>
            <a:r>
              <a:rPr lang="en-GB" dirty="0">
                <a:hlinkClick r:id="rId2"/>
              </a:rPr>
              <a:t>Every child achieving and thriving - GOV.UK</a:t>
            </a:r>
            <a:endParaRPr lang="en-GB" dirty="0"/>
          </a:p>
        </p:txBody>
      </p:sp>
      <p:pic>
        <p:nvPicPr>
          <p:cNvPr id="1028" name="Picture 4" descr="DfE reveals national curriculum reforms for September 2028">
            <a:extLst>
              <a:ext uri="{FF2B5EF4-FFF2-40B4-BE49-F238E27FC236}">
                <a16:creationId xmlns:a16="http://schemas.microsoft.com/office/drawing/2014/main" id="{A540F209-B530-626A-8BA2-E0D5E128F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8" y="444953"/>
            <a:ext cx="2908526" cy="19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473D77-96E4-A29E-92B4-4C02484D63DF}"/>
              </a:ext>
            </a:extLst>
          </p:cNvPr>
          <p:cNvSpPr txBox="1"/>
          <p:nvPr/>
        </p:nvSpPr>
        <p:spPr>
          <a:xfrm>
            <a:off x="-3559627" y="3872860"/>
            <a:ext cx="1202872" cy="333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500"/>
              </a:spcAft>
              <a:buNone/>
            </a:pPr>
            <a:r>
              <a:rPr lang="en-GB" b="1" i="0" dirty="0">
                <a:solidFill>
                  <a:srgbClr val="FFFFFF"/>
                </a:solidFill>
                <a:effectLst/>
                <a:latin typeface="GDS Transport"/>
              </a:rPr>
              <a:t>This consultation is being held.</a:t>
            </a:r>
            <a:endParaRPr lang="en-GB" b="0" i="0" dirty="0">
              <a:solidFill>
                <a:srgbClr val="FFFFFF"/>
              </a:solidFill>
              <a:effectLst/>
              <a:latin typeface="GDS Transport"/>
            </a:endParaRPr>
          </a:p>
          <a:p>
            <a:pPr algn="l">
              <a:spcAft>
                <a:spcPts val="1500"/>
              </a:spcAft>
              <a:buNone/>
            </a:pPr>
            <a:r>
              <a:rPr lang="en-GB" b="0" i="0" dirty="0">
                <a:solidFill>
                  <a:srgbClr val="FFFFFF"/>
                </a:solidFill>
                <a:effectLst/>
                <a:latin typeface="GDS Transport"/>
              </a:rPr>
              <a:t>This consultation closes at</a:t>
            </a:r>
            <a:br>
              <a:rPr lang="en-GB" b="0" i="0" dirty="0">
                <a:solidFill>
                  <a:srgbClr val="FFFFFF"/>
                </a:solidFill>
                <a:effectLst/>
                <a:latin typeface="GDS Transport"/>
              </a:rPr>
            </a:br>
            <a:r>
              <a:rPr lang="en-GB" b="1" i="0" dirty="0">
                <a:solidFill>
                  <a:srgbClr val="FFFFFF"/>
                </a:solidFill>
                <a:effectLst/>
                <a:latin typeface="GDS Transport"/>
              </a:rPr>
              <a:t>11:59pm on 18 May 2026</a:t>
            </a:r>
            <a:endParaRPr lang="en-GB" b="0" i="0" dirty="0">
              <a:solidFill>
                <a:srgbClr val="FFFFFF"/>
              </a:solidFill>
              <a:effectLst/>
              <a:latin typeface="GDS Transport"/>
            </a:endParaRPr>
          </a:p>
        </p:txBody>
      </p:sp>
      <p:pic>
        <p:nvPicPr>
          <p:cNvPr id="1030" name="Picture 6" descr="SEND image">
            <a:extLst>
              <a:ext uri="{FF2B5EF4-FFF2-40B4-BE49-F238E27FC236}">
                <a16:creationId xmlns:a16="http://schemas.microsoft.com/office/drawing/2014/main" id="{8F20A1C1-B40A-56E2-E662-7B35DBCC8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69" y="3593645"/>
            <a:ext cx="4321630" cy="162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80CBAF-9B1C-3D56-1900-05DBCC3CFE8A}"/>
              </a:ext>
            </a:extLst>
          </p:cNvPr>
          <p:cNvSpPr txBox="1"/>
          <p:nvPr/>
        </p:nvSpPr>
        <p:spPr>
          <a:xfrm>
            <a:off x="6574969" y="5086667"/>
            <a:ext cx="269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CONSULTATION</a:t>
            </a:r>
          </a:p>
          <a:p>
            <a:r>
              <a:rPr lang="en-GB" b="1" dirty="0"/>
              <a:t>Closes 18 May 2026</a:t>
            </a:r>
          </a:p>
        </p:txBody>
      </p:sp>
    </p:spTree>
    <p:extLst>
      <p:ext uri="{BB962C8B-B14F-4D97-AF65-F5344CB8AC3E}">
        <p14:creationId xmlns:p14="http://schemas.microsoft.com/office/powerpoint/2010/main" val="41274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B6A5E-80BF-CC4E-9221-EC70A2EFE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78A9D9-1DB8-8A54-510D-5B99D3562D3C}"/>
              </a:ext>
            </a:extLst>
          </p:cNvPr>
          <p:cNvSpPr txBox="1"/>
          <p:nvPr/>
        </p:nvSpPr>
        <p:spPr>
          <a:xfrm>
            <a:off x="174171" y="277734"/>
            <a:ext cx="1153885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Role of the SENCO and other key responsibility holders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Is your SENCO strategically enabled and has time and influence to lead on improvements?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How does your SENCO work with other strategic leads who will also play an important role in early identification of patterns and trends – e.g. behaviour, attendance, pastoral?</a:t>
            </a:r>
          </a:p>
          <a:p>
            <a:r>
              <a:rPr lang="en-GB" sz="2000" b="1" dirty="0"/>
              <a:t>Provision , intervention and support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Does your school have a clear understanding of what constitutes ‘ordinary available provision’ in your context? And with that what are you doing that is ‘over and above’ that and for whom?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Are teachers confident in identifying needs early and responding to need as and when it arises?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How do you evaluate whether additional support or intervention is making a difference?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Do you already have something that is like the concept of an individual support plan? How accessible and useful is it? How do you know?</a:t>
            </a:r>
          </a:p>
          <a:p>
            <a:r>
              <a:rPr lang="en-GB" sz="2000" b="1" dirty="0"/>
              <a:t>Curriculum, Teaching and Learning and training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Are you thinking about SEND as you work toward National Curriculum reform – what about those who start at lower cognitive starting points?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Can you say that inclusive practise is evident in every classroom what is the reality?– how do you know?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Are your teachers confident in delivering high quality, adaptive and creative teaching as the first response for learners with SEND?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How well are your support staff used – do they promote independence and access to learning?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Is your SEND related CPD effective; does it align with the needs of your SEND cohort and the knowledge, skills and experience of staff?–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210452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20A34-2F48-15AF-3C49-9BD7995998FF}"/>
              </a:ext>
            </a:extLst>
          </p:cNvPr>
          <p:cNvSpPr txBox="1"/>
          <p:nvPr/>
        </p:nvSpPr>
        <p:spPr>
          <a:xfrm>
            <a:off x="206828" y="261257"/>
            <a:ext cx="1159328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How well do you know your pupils presenting with SEND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How visible are your pupils who present with SEND? Where is their voice?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Are you clear about their starting points?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What does the data show in terms of outcomes for your pupils presenting with SEND?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Can you demonstrate their progress over time?</a:t>
            </a:r>
          </a:p>
          <a:p>
            <a:endParaRPr lang="en-GB" sz="2000" dirty="0"/>
          </a:p>
          <a:p>
            <a:r>
              <a:rPr lang="en-GB" sz="2000" b="1" dirty="0"/>
              <a:t>Partnerships with Parents and carers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Are relationships built on trust, honesty and early communication?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Do Parents/Carers feel involved and listened to?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Do you already use co-production and partnership approaches o support learners who present with SEND?</a:t>
            </a:r>
          </a:p>
          <a:p>
            <a:endParaRPr lang="en-GB" sz="2000" dirty="0"/>
          </a:p>
          <a:p>
            <a:r>
              <a:rPr lang="en-GB" sz="2000" b="1" dirty="0"/>
              <a:t>The wider system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Do you actively engage with the SEND system beyond school?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How effective is your work with LA’S, Health and other partners such as local special schools or other groups of schools?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Is transition between schools and colleges and through school planned early and collaboratively?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Do you contribute professionally and pro-actively in local SEND developments within the LA?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27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8EAC1C-56F8-86AF-61FE-4F3812FAD234}"/>
              </a:ext>
            </a:extLst>
          </p:cNvPr>
          <p:cNvSpPr txBox="1"/>
          <p:nvPr/>
        </p:nvSpPr>
        <p:spPr>
          <a:xfrm>
            <a:off x="686251" y="513389"/>
            <a:ext cx="10504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…and the rest (SOME OF THEM) of the documents that underpin, inform and guide</a:t>
            </a:r>
          </a:p>
          <a:p>
            <a:pPr algn="ctr"/>
            <a:r>
              <a:rPr lang="en-GB" sz="2400" dirty="0"/>
              <a:t> – the White Paper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E154C-B0EE-C65F-C9CF-FFD6563C62C8}"/>
              </a:ext>
            </a:extLst>
          </p:cNvPr>
          <p:cNvSpPr txBox="1"/>
          <p:nvPr/>
        </p:nvSpPr>
        <p:spPr>
          <a:xfrm>
            <a:off x="91414" y="2129068"/>
            <a:ext cx="1125694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United Nations Convention on the Rights of Persons with Disabilities (UNCRPD)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DFE Childs Rights Impact Assessment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National Youth Strategy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Education Endowment Fund – ‘What works ..series’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Curriculum and Assessment Review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Ofsted Framework and toolkit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Post 16 Education and skills White Paper</a:t>
            </a:r>
          </a:p>
          <a:p>
            <a:endParaRPr lang="en-GB" sz="2800" dirty="0"/>
          </a:p>
          <a:p>
            <a:r>
              <a:rPr lang="en-GB" sz="2400" dirty="0"/>
              <a:t>Along with numerous workshops, seminars, briefings, consultations and  influencing groups/govt depts.</a:t>
            </a:r>
          </a:p>
          <a:p>
            <a:endParaRPr lang="en-GB" dirty="0"/>
          </a:p>
        </p:txBody>
      </p:sp>
      <p:pic>
        <p:nvPicPr>
          <p:cNvPr id="1026" name="Picture 2" descr="Document Clipart">
            <a:extLst>
              <a:ext uri="{FF2B5EF4-FFF2-40B4-BE49-F238E27FC236}">
                <a16:creationId xmlns:a16="http://schemas.microsoft.com/office/drawing/2014/main" id="{A3450E1B-2229-FBFB-B10D-83DDD7D5E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10" y="2830285"/>
            <a:ext cx="3824847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56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5EBDE-E486-5AD4-311D-6AE81768E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74F6A-03A4-A137-6141-4AFB9DB9B50D}"/>
              </a:ext>
            </a:extLst>
          </p:cNvPr>
          <p:cNvSpPr txBox="1"/>
          <p:nvPr/>
        </p:nvSpPr>
        <p:spPr>
          <a:xfrm>
            <a:off x="988766" y="292936"/>
            <a:ext cx="9873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Clarity: What the White Paper and SEND Consultation is for? – in summary key themes: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F463B-2CFC-7DFD-57D9-6F0DFE869AA6}"/>
              </a:ext>
            </a:extLst>
          </p:cNvPr>
          <p:cNvSpPr txBox="1"/>
          <p:nvPr/>
        </p:nvSpPr>
        <p:spPr>
          <a:xfrm>
            <a:off x="701210" y="1267771"/>
            <a:ext cx="107236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/>
              <a:t>Whole system change </a:t>
            </a:r>
            <a:r>
              <a:rPr lang="en-GB" sz="2400" dirty="0"/>
              <a:t>– the current system has become unsustainable, and unaffordable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/>
              <a:t>Rights-Led system </a:t>
            </a:r>
            <a:r>
              <a:rPr lang="en-GB" sz="2400" dirty="0"/>
              <a:t>– the right, evidence informed support at the right time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/>
              <a:t>Greater emphasis on ALL </a:t>
            </a:r>
            <a:r>
              <a:rPr lang="en-GB" sz="2400" dirty="0"/>
              <a:t>– inclusion, high expectations </a:t>
            </a:r>
            <a:r>
              <a:rPr lang="en-GB" sz="2400" i="1" dirty="0"/>
              <a:t>“All staff supporting the learning, wellbeing and safety needs of all children so they can (all) belong, achieve and thrive”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Make all </a:t>
            </a:r>
            <a:r>
              <a:rPr lang="en-GB" sz="2400" b="1" dirty="0"/>
              <a:t>mainstream schools </a:t>
            </a:r>
            <a:r>
              <a:rPr lang="en-GB" sz="2400" dirty="0"/>
              <a:t>more accountable for SEND responsibilities and duties </a:t>
            </a:r>
            <a:r>
              <a:rPr lang="en-GB" sz="2400" i="1" dirty="0"/>
              <a:t>“early support that is dynamic, timely, and evidence based” </a:t>
            </a:r>
            <a:r>
              <a:rPr lang="en-GB" sz="2400" dirty="0"/>
              <a:t>enshrined in law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Will retain </a:t>
            </a:r>
            <a:r>
              <a:rPr lang="en-GB" sz="2400" b="1" dirty="0"/>
              <a:t>Education, Health Care Plans </a:t>
            </a:r>
            <a:r>
              <a:rPr lang="en-GB" sz="2400" dirty="0"/>
              <a:t>– for the most </a:t>
            </a:r>
            <a:r>
              <a:rPr lang="en-GB" sz="2400" i="1" dirty="0"/>
              <a:t>‘complex’ – (no definition of complex) </a:t>
            </a:r>
            <a:r>
              <a:rPr lang="en-GB" sz="2400" dirty="0"/>
              <a:t>and specialist provision still has an important role to play</a:t>
            </a:r>
          </a:p>
        </p:txBody>
      </p:sp>
    </p:spTree>
    <p:extLst>
      <p:ext uri="{BB962C8B-B14F-4D97-AF65-F5344CB8AC3E}">
        <p14:creationId xmlns:p14="http://schemas.microsoft.com/office/powerpoint/2010/main" val="262281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D3C9-1C30-F641-1952-4AC23BD5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/>
              <a:t>SEND reform is just one strand of the White Paper…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FC11-AE0F-FF5B-C78B-55873AE4E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2550" cy="394017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850" dirty="0"/>
              <a:t>A broad, knowledge-rich </a:t>
            </a:r>
            <a:r>
              <a:rPr lang="en-GB" sz="1850" b="1" dirty="0"/>
              <a:t>curriculum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50" dirty="0"/>
              <a:t>Reform of </a:t>
            </a:r>
            <a:r>
              <a:rPr lang="en-GB" sz="1850" b="1" dirty="0"/>
              <a:t>Progress 8 </a:t>
            </a:r>
            <a:r>
              <a:rPr lang="en-GB" sz="1850" dirty="0"/>
              <a:t>to recognise breadth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50" b="1" dirty="0"/>
              <a:t>Disadvantage</a:t>
            </a:r>
            <a:r>
              <a:rPr lang="en-GB" sz="1850" dirty="0"/>
              <a:t>; reform of pupil premium and deprivation funding, white-working class underachievement, transition from primary school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50" b="1" dirty="0"/>
              <a:t>Attendance</a:t>
            </a:r>
            <a:r>
              <a:rPr lang="en-GB" sz="1850" dirty="0"/>
              <a:t>; recover 20 million lost school days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50" b="1" dirty="0"/>
              <a:t>Workforce reform</a:t>
            </a:r>
            <a:r>
              <a:rPr lang="en-GB" sz="1850" dirty="0"/>
              <a:t>; 6,500 additional teachers, recognition of support staff, flexible working, use of AI and technology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50" b="1" dirty="0"/>
              <a:t>System reform and collaboration</a:t>
            </a:r>
            <a:r>
              <a:rPr lang="en-GB" sz="1850" dirty="0"/>
              <a:t>; ‘strong trusts’, LA place-based coordination, closer links to other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50" dirty="0"/>
              <a:t>Expansion of </a:t>
            </a:r>
            <a:r>
              <a:rPr lang="en-GB" sz="1850" b="1" dirty="0"/>
              <a:t>RISE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500" dirty="0"/>
          </a:p>
        </p:txBody>
      </p:sp>
      <p:pic>
        <p:nvPicPr>
          <p:cNvPr id="4" name="Picture 4" descr="DfE reveals national curriculum reforms for September 2028">
            <a:extLst>
              <a:ext uri="{FF2B5EF4-FFF2-40B4-BE49-F238E27FC236}">
                <a16:creationId xmlns:a16="http://schemas.microsoft.com/office/drawing/2014/main" id="{7FDB98E7-D4CE-D01A-F4BB-F4789032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1" b="-1"/>
          <a:stretch>
            <a:fillRect/>
          </a:stretch>
        </p:blipFill>
        <p:spPr bwMode="auto">
          <a:xfrm>
            <a:off x="6191250" y="1825625"/>
            <a:ext cx="5162550" cy="39401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7572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9674-C79E-ECA8-1B8D-A1D67A17A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667546-5C69-476A-A6AC-C03CDAA097FB}"/>
              </a:ext>
            </a:extLst>
          </p:cNvPr>
          <p:cNvSpPr txBox="1"/>
          <p:nvPr/>
        </p:nvSpPr>
        <p:spPr>
          <a:xfrm>
            <a:off x="642257" y="783770"/>
            <a:ext cx="1031965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Set out in three phases or ‘shifts’:</a:t>
            </a:r>
          </a:p>
          <a:p>
            <a:pPr marL="342900" indent="-342900">
              <a:buAutoNum type="arabicPeriod"/>
            </a:pPr>
            <a:r>
              <a:rPr lang="en-GB" sz="2000" dirty="0"/>
              <a:t>Intention and aims</a:t>
            </a:r>
          </a:p>
          <a:p>
            <a:pPr marL="342900" indent="-342900">
              <a:buAutoNum type="arabicPeriod"/>
            </a:pPr>
            <a:r>
              <a:rPr lang="en-GB" sz="2000" dirty="0"/>
              <a:t>Enablers  - the how?</a:t>
            </a:r>
          </a:p>
          <a:p>
            <a:pPr marL="342900" indent="-342900">
              <a:buAutoNum type="arabicPeriod"/>
            </a:pPr>
            <a:r>
              <a:rPr lang="en-GB" sz="2000" dirty="0"/>
              <a:t>Implementation guidance and timelines</a:t>
            </a:r>
          </a:p>
          <a:p>
            <a:endParaRPr lang="en-GB" sz="2000" dirty="0"/>
          </a:p>
          <a:p>
            <a:r>
              <a:rPr lang="en-GB" sz="2800" dirty="0"/>
              <a:t>2026-27 </a:t>
            </a:r>
            <a:r>
              <a:rPr lang="en-GB" sz="2000" dirty="0"/>
              <a:t>– Readiness – DFE will: align best practice (e.g. </a:t>
            </a:r>
            <a:r>
              <a:rPr lang="en-GB" sz="2000"/>
              <a:t>New ‘inclusion base’ </a:t>
            </a:r>
            <a:r>
              <a:rPr lang="en-GB" sz="2000" dirty="0"/>
              <a:t>national network); update guidance; begin processes to feed into enablers of core considerations e.g. LA inclusion plans covering key concepts such as ‘experts at hand’; Funding arrangements etc</a:t>
            </a:r>
          </a:p>
          <a:p>
            <a:endParaRPr lang="en-GB" sz="2000" dirty="0"/>
          </a:p>
          <a:p>
            <a:r>
              <a:rPr lang="en-GB" sz="2800" dirty="0"/>
              <a:t>2027-28 </a:t>
            </a:r>
            <a:r>
              <a:rPr lang="en-GB" sz="2000" dirty="0"/>
              <a:t>– continuing above – will put in place additional support mechanisms; SEND workforce CPD National Training Offer; National Inclusion Standards and new SEND ‘packages’</a:t>
            </a:r>
          </a:p>
          <a:p>
            <a:endParaRPr lang="en-GB" sz="2000" dirty="0"/>
          </a:p>
          <a:p>
            <a:r>
              <a:rPr lang="en-GB" sz="2800" dirty="0"/>
              <a:t>2028-29</a:t>
            </a:r>
            <a:r>
              <a:rPr lang="en-GB" sz="2000" dirty="0"/>
              <a:t> – The legal underpinning of ISP’S and EHCP; A ‘Belonging and Engagement framework’ </a:t>
            </a:r>
          </a:p>
          <a:p>
            <a:endParaRPr lang="en-GB" sz="2000" dirty="0"/>
          </a:p>
          <a:p>
            <a:r>
              <a:rPr lang="en-GB" sz="2800" dirty="0"/>
              <a:t>2029-2030</a:t>
            </a:r>
            <a:r>
              <a:rPr lang="en-GB" sz="2000" dirty="0"/>
              <a:t> Heading toward full implementation</a:t>
            </a:r>
          </a:p>
          <a:p>
            <a:endParaRPr lang="en-GB" sz="2000" dirty="0"/>
          </a:p>
          <a:p>
            <a:r>
              <a:rPr lang="en-GB" sz="2000" i="1" dirty="0"/>
              <a:t>So, what should schools be thinking about now in ‘readiness’ – will come to that shortly…</a:t>
            </a:r>
          </a:p>
        </p:txBody>
      </p:sp>
      <p:pic>
        <p:nvPicPr>
          <p:cNvPr id="2050" name="Picture 2" descr="Calendar on desk | Premium AI-generated image">
            <a:extLst>
              <a:ext uri="{FF2B5EF4-FFF2-40B4-BE49-F238E27FC236}">
                <a16:creationId xmlns:a16="http://schemas.microsoft.com/office/drawing/2014/main" id="{E1072EAE-33B6-0A4D-78C9-C678608B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31" y="503474"/>
            <a:ext cx="3924540" cy="177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AC234-4A2A-2F58-25DC-90464B0A8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F9511-2EE0-B2B0-BA05-490B71C3AA9E}"/>
              </a:ext>
            </a:extLst>
          </p:cNvPr>
          <p:cNvSpPr txBox="1"/>
          <p:nvPr/>
        </p:nvSpPr>
        <p:spPr>
          <a:xfrm>
            <a:off x="228601" y="130629"/>
            <a:ext cx="1196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Turning to the SEND consultation because the: </a:t>
            </a:r>
          </a:p>
          <a:p>
            <a:r>
              <a:rPr lang="en-GB" sz="2400" i="1" dirty="0"/>
              <a:t>“outcome of this will directly influence how the full implementation will look.”</a:t>
            </a:r>
          </a:p>
          <a:p>
            <a:endParaRPr lang="en-GB" sz="2400" i="1" dirty="0"/>
          </a:p>
          <a:p>
            <a:r>
              <a:rPr lang="en-GB" sz="2000" dirty="0"/>
              <a:t>It is a consultation which closes May 18th, so nothing is set in stone or tested…. But …. </a:t>
            </a:r>
          </a:p>
          <a:p>
            <a:r>
              <a:rPr lang="en-GB" sz="2000" dirty="0"/>
              <a:t>It sets out a very clear direction of travel aligned with the White Paper, and we are already seeing some things being put in place in preparation. With tight timescales e.g. LA’s inclusion plan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u="sng" dirty="0"/>
              <a:t>Highlighting a few key aspects</a:t>
            </a:r>
            <a:endParaRPr lang="en-GB" u="sng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D094B-0104-2462-EF94-0D05B2125933}"/>
              </a:ext>
            </a:extLst>
          </p:cNvPr>
          <p:cNvSpPr txBox="1"/>
          <p:nvPr/>
        </p:nvSpPr>
        <p:spPr>
          <a:xfrm>
            <a:off x="228601" y="3253370"/>
            <a:ext cx="5736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Universal – </a:t>
            </a:r>
            <a:r>
              <a:rPr lang="en-GB" sz="2000" b="1" i="1" dirty="0"/>
              <a:t>Provision for 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Targeted support– </a:t>
            </a:r>
            <a:r>
              <a:rPr lang="en-GB" sz="2000" b="1" i="1" dirty="0"/>
              <a:t>set within a statutory legal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Targeted Plus Support– </a:t>
            </a:r>
            <a:r>
              <a:rPr lang="en-GB" sz="2000" b="1" i="1" dirty="0"/>
              <a:t>set within a statutory legal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EHCP – </a:t>
            </a:r>
            <a:r>
              <a:rPr lang="en-GB" sz="2000" b="1" dirty="0"/>
              <a:t>specialist for most ‘complex’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313EA-1859-3B63-C9FA-AF3BDD996ED7}"/>
              </a:ext>
            </a:extLst>
          </p:cNvPr>
          <p:cNvSpPr txBox="1"/>
          <p:nvPr/>
        </p:nvSpPr>
        <p:spPr>
          <a:xfrm>
            <a:off x="5693227" y="3253370"/>
            <a:ext cx="6270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National Inclusion Standards – </a:t>
            </a:r>
            <a:r>
              <a:rPr lang="en-GB" sz="2000" b="1" i="1" dirty="0"/>
              <a:t>Tom Rees to head up ……”</a:t>
            </a:r>
            <a:r>
              <a:rPr lang="en-GB" i="1" dirty="0"/>
              <a:t>The inclusion standards will set out what should be available in every mainstream school”</a:t>
            </a:r>
            <a:r>
              <a:rPr lang="en-GB" sz="2000" b="1" i="1" dirty="0"/>
              <a:t> How will this feed into inspection?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Digital Individual Support Plans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‘Experts at Hand’ concept – </a:t>
            </a:r>
            <a:r>
              <a:rPr lang="en-GB" sz="2000" b="1" i="1" dirty="0"/>
              <a:t>Who? Capacity? Cost?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5CCB2-B452-0D4D-5704-958CDD4DFD2D}"/>
              </a:ext>
            </a:extLst>
          </p:cNvPr>
          <p:cNvSpPr txBox="1"/>
          <p:nvPr/>
        </p:nvSpPr>
        <p:spPr>
          <a:xfrm>
            <a:off x="410599" y="5523595"/>
            <a:ext cx="992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**DON’T FORGET ANY FUNDING (school Inclusion Funding/LA inclusion plan)– will come with conditions attached – it will reward ‘inclusion’!</a:t>
            </a:r>
          </a:p>
        </p:txBody>
      </p:sp>
    </p:spTree>
    <p:extLst>
      <p:ext uri="{BB962C8B-B14F-4D97-AF65-F5344CB8AC3E}">
        <p14:creationId xmlns:p14="http://schemas.microsoft.com/office/powerpoint/2010/main" val="40177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B216-EE1D-1FD0-3C54-60C13A9B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this mean for Lancashire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CD728-113F-E474-1EDA-35D872180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Surge in EHCPs till 2030</a:t>
            </a:r>
          </a:p>
          <a:p>
            <a:r>
              <a:rPr lang="en-GB" dirty="0"/>
              <a:t>Restrictions on expansion/building of special schools</a:t>
            </a:r>
          </a:p>
          <a:p>
            <a:r>
              <a:rPr lang="en-GB" dirty="0"/>
              <a:t>Inclusion plan for the county – experts at hand, training, specialist bases</a:t>
            </a:r>
          </a:p>
          <a:p>
            <a:r>
              <a:rPr lang="en-GB" dirty="0"/>
              <a:t>Significant investment in specialist bases and inclusion bases</a:t>
            </a:r>
          </a:p>
          <a:p>
            <a:r>
              <a:rPr lang="en-GB" dirty="0"/>
              <a:t>Significant investment in ‘experts’ specialist teaching service, Eps, health service</a:t>
            </a:r>
          </a:p>
        </p:txBody>
      </p:sp>
    </p:spTree>
    <p:extLst>
      <p:ext uri="{BB962C8B-B14F-4D97-AF65-F5344CB8AC3E}">
        <p14:creationId xmlns:p14="http://schemas.microsoft.com/office/powerpoint/2010/main" val="326013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C7967-36D2-86E9-789A-C8F7C550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2DA3D2-EF31-3161-347C-487C3824A549}"/>
              </a:ext>
            </a:extLst>
          </p:cNvPr>
          <p:cNvSpPr txBox="1"/>
          <p:nvPr/>
        </p:nvSpPr>
        <p:spPr>
          <a:xfrm>
            <a:off x="476311" y="653143"/>
            <a:ext cx="106380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does it mean for schools and governors ?</a:t>
            </a:r>
          </a:p>
          <a:p>
            <a:pPr algn="ctr"/>
            <a:r>
              <a:rPr lang="en-GB" sz="2800" b="1" u="sng" dirty="0"/>
              <a:t>All schools will have a duty to produce an ‘annual inclusion strategy’ (by Dec 2026)</a:t>
            </a:r>
          </a:p>
          <a:p>
            <a:endParaRPr lang="en-GB" sz="2800" dirty="0"/>
          </a:p>
          <a:p>
            <a:pPr algn="ctr"/>
            <a:r>
              <a:rPr lang="en-GB" sz="2800" b="1" dirty="0"/>
              <a:t>Leaders need to be visibly leading SEND improvement – </a:t>
            </a:r>
          </a:p>
          <a:p>
            <a:pPr algn="ctr"/>
            <a:r>
              <a:rPr lang="en-GB" sz="2800" b="1" dirty="0"/>
              <a:t>be proactive and start with what you can control</a:t>
            </a:r>
          </a:p>
          <a:p>
            <a:endParaRPr lang="en-GB" sz="2800" b="1" dirty="0"/>
          </a:p>
          <a:p>
            <a:r>
              <a:rPr lang="en-GB" sz="2800" b="1" dirty="0"/>
              <a:t>What do you know?</a:t>
            </a:r>
          </a:p>
          <a:p>
            <a:r>
              <a:rPr lang="en-GB" sz="2800" b="1" dirty="0"/>
              <a:t>What are your non-negotiables? </a:t>
            </a:r>
          </a:p>
          <a:p>
            <a:r>
              <a:rPr lang="en-GB" sz="2800" b="1" dirty="0"/>
              <a:t>What are you already doing well? </a:t>
            </a:r>
          </a:p>
          <a:p>
            <a:r>
              <a:rPr lang="en-GB" sz="2800" b="1" dirty="0"/>
              <a:t>What needs strengthening?</a:t>
            </a:r>
          </a:p>
          <a:p>
            <a:endParaRPr lang="en-GB" sz="2800" b="1" dirty="0"/>
          </a:p>
        </p:txBody>
      </p:sp>
      <p:pic>
        <p:nvPicPr>
          <p:cNvPr id="1026" name="Picture 2" descr="Professional Conversation - Two Business People Man and Woman Half Body ...">
            <a:extLst>
              <a:ext uri="{FF2B5EF4-FFF2-40B4-BE49-F238E27FC236}">
                <a16:creationId xmlns:a16="http://schemas.microsoft.com/office/drawing/2014/main" id="{8374FE8E-DC66-1883-2FB0-41E3CB8DD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600" y="3604392"/>
            <a:ext cx="451967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2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718F3-634C-B2AA-AF02-F0465D704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DC2B3-6B0D-838B-930A-1BF3F4305A75}"/>
              </a:ext>
            </a:extLst>
          </p:cNvPr>
          <p:cNvSpPr txBox="1"/>
          <p:nvPr/>
        </p:nvSpPr>
        <p:spPr>
          <a:xfrm>
            <a:off x="816429" y="881743"/>
            <a:ext cx="10439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Leadership and culture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Do you have a clear, shared vision for inclusive provision, what does that look like and does everyone understand it?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Is there a shared culture and belief that SEND is everyone’s responsibility? If not, what are you doing about it?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Do school improvement priorities explicitly incorporate SEND?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Can you articulate how your current provision aligns with the direction of the SEND consultation and White Paper?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What about your current internal provision to support additional needs -does it promote inclusion or create exclusion? Is it driven by belonging and connection or is it driven by convenience?</a:t>
            </a:r>
          </a:p>
        </p:txBody>
      </p:sp>
    </p:spTree>
    <p:extLst>
      <p:ext uri="{BB962C8B-B14F-4D97-AF65-F5344CB8AC3E}">
        <p14:creationId xmlns:p14="http://schemas.microsoft.com/office/powerpoint/2010/main" val="41043717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rioriti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68AB"/>
      </a:accent1>
      <a:accent2>
        <a:srgbClr val="794983"/>
      </a:accent2>
      <a:accent3>
        <a:srgbClr val="5E873A"/>
      </a:accent3>
      <a:accent4>
        <a:srgbClr val="C96B30"/>
      </a:accent4>
      <a:accent5>
        <a:srgbClr val="FEFFFF"/>
      </a:accent5>
      <a:accent6>
        <a:srgbClr val="FEFFFF"/>
      </a:accent6>
      <a:hlink>
        <a:srgbClr val="0563C1"/>
      </a:hlink>
      <a:folHlink>
        <a:srgbClr val="954F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f683e26-d8b9-4609-9ec4-e1a36e4bb4d2}" enabled="0" method="" siteId="{9f683e26-d8b9-4609-9ec4-e1a36e4bb4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1406</Words>
  <Application>Microsoft Office PowerPoint</Application>
  <PresentationFormat>Widescreen</PresentationFormat>
  <Paragraphs>120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GDS Transport</vt:lpstr>
      <vt:lpstr>Wingdings</vt:lpstr>
      <vt:lpstr>1_Office Theme</vt:lpstr>
      <vt:lpstr>PowerPoint Presentation</vt:lpstr>
      <vt:lpstr>PowerPoint Presentation</vt:lpstr>
      <vt:lpstr>PowerPoint Presentation</vt:lpstr>
      <vt:lpstr>SEND reform is just one strand of the White Paper…</vt:lpstr>
      <vt:lpstr>PowerPoint Presentation</vt:lpstr>
      <vt:lpstr>PowerPoint Presentation</vt:lpstr>
      <vt:lpstr>What does this mean for Lancashire 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Jukes, Shaun</dc:creator>
  <cp:lastModifiedBy>Hardy, Aby</cp:lastModifiedBy>
  <cp:revision>5</cp:revision>
  <dcterms:created xsi:type="dcterms:W3CDTF">2026-04-17T12:52:04Z</dcterms:created>
  <dcterms:modified xsi:type="dcterms:W3CDTF">2026-05-13T08:36:10Z</dcterms:modified>
</cp:coreProperties>
</file>